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9" r:id="rId3"/>
    <p:sldId id="281" r:id="rId4"/>
    <p:sldId id="260" r:id="rId5"/>
    <p:sldId id="278" r:id="rId6"/>
    <p:sldId id="279" r:id="rId7"/>
    <p:sldId id="282" r:id="rId8"/>
    <p:sldId id="288" r:id="rId9"/>
    <p:sldId id="287" r:id="rId10"/>
    <p:sldId id="283" r:id="rId11"/>
    <p:sldId id="261" r:id="rId12"/>
    <p:sldId id="284" r:id="rId13"/>
    <p:sldId id="286" r:id="rId1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4491A35C-4EC0-416F-90D8-6B4A64335212}">
          <p14:sldIdLst>
            <p14:sldId id="256"/>
            <p14:sldId id="259"/>
            <p14:sldId id="281"/>
            <p14:sldId id="260"/>
            <p14:sldId id="278"/>
            <p14:sldId id="279"/>
            <p14:sldId id="282"/>
            <p14:sldId id="295"/>
            <p14:sldId id="288"/>
            <p14:sldId id="287"/>
            <p14:sldId id="283"/>
            <p14:sldId id="261"/>
            <p14:sldId id="262"/>
            <p14:sldId id="263"/>
            <p14:sldId id="296"/>
            <p14:sldId id="264"/>
            <p14:sldId id="265"/>
            <p14:sldId id="266"/>
            <p14:sldId id="267"/>
            <p14:sldId id="268"/>
            <p14:sldId id="269"/>
            <p14:sldId id="277"/>
            <p14:sldId id="284"/>
            <p14:sldId id="299"/>
            <p14:sldId id="302"/>
            <p14:sldId id="304"/>
            <p14:sldId id="307"/>
            <p14:sldId id="309"/>
            <p14:sldId id="311"/>
            <p14:sldId id="313"/>
            <p14:sldId id="315"/>
            <p14:sldId id="320"/>
            <p14:sldId id="326"/>
            <p14:sldId id="324"/>
            <p14:sldId id="322"/>
            <p14:sldId id="317"/>
          </p14:sldIdLst>
        </p14:section>
        <p14:section name="Раздел без заголовка" id="{702CAF70-18D5-41D9-B043-B92EA3B3DF40}">
          <p14:sldIdLst>
            <p14:sldId id="292"/>
            <p14:sldId id="291"/>
            <p14:sldId id="28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2" autoAdjust="0"/>
    <p:restoredTop sz="99509" autoAdjust="0"/>
  </p:normalViewPr>
  <p:slideViewPr>
    <p:cSldViewPr>
      <p:cViewPr varScale="1">
        <p:scale>
          <a:sx n="97" d="100"/>
          <a:sy n="97" d="100"/>
        </p:scale>
        <p:origin x="-114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95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A6FD3-1ACF-4FA4-8B43-F14D737A4157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CE2E9-2AEE-4D19-B2D4-A6DDD3A3E9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059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CE2E9-2AEE-4D19-B2D4-A6DDD3A3E9E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2230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6CE2E9-2AEE-4D19-B2D4-A6DDD3A3E9E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505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D5F40-3FEA-48CC-9761-55CEF5EE3AA0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15A76-4A98-4A4D-BE3B-C058D9ED1D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159E8-2B20-4B61-9F5E-C0666C2270D5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4CDF4-9483-4A4E-B6FB-B5B16866E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A19FF-D685-459F-BE14-6161C6152086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FE1AA-AC36-43A0-AF8E-C7BC14B05D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BAAAF-7CC8-45C9-AC1D-013EA5EEE22F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55294-72F0-44A4-8130-50FFDFFBA9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E5C7B-FB73-413F-A0DA-8CFB9DDFABCF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CE090-D489-4753-8594-A24E8D2C8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E3F27-E2BC-4E54-BB31-DD592C6E0A3E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BF3FF-F51E-4206-B49E-7E1379D295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65BB5-4AAB-41AF-BA4C-5711D39CDEA5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9BC8A-BF62-4B27-B32D-6310DD0984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F367-DA4E-4A7A-AE9B-F9E2C41E3D3D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CCBC8-FFD1-4FB3-8E19-227123C1A9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3FCD3-70EE-4232-A238-31EB1B335ED2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CBE45-C468-4D7A-ABA0-8E1396AE8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368D4-8296-4B80-A11B-7F5124FF1F61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EBAA3-3EAA-4319-B8B1-8AE836E62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119F-F9E5-4843-96CA-CF0E7027C334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B21A9-E48D-4FB4-9A26-FF388DA36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806EDB-1EBA-4A97-896D-6153997FE4CD}" type="datetimeFigureOut">
              <a:rPr lang="ru-RU"/>
              <a:pPr>
                <a:defRPr/>
              </a:pPr>
              <a:t>15.01.2025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224D8D0-66FF-4E49-8BF2-1672FFA8C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1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29" r:id="rId10"/>
    <p:sldLayoutId id="21474837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dbirofeld@post.eao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81000" y="2571745"/>
            <a:ext cx="8458200" cy="350404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Bookman Old Style" pitchFamily="18" charset="0"/>
              </a:rPr>
              <a:t>Бюджет для граждан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endParaRPr lang="ru-RU" dirty="0"/>
          </a:p>
        </p:txBody>
      </p:sp>
      <p:sp>
        <p:nvSpPr>
          <p:cNvPr id="13314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3528" y="332655"/>
            <a:ext cx="8640960" cy="2160241"/>
          </a:xfrm>
        </p:spPr>
        <p:txBody>
          <a:bodyPr/>
          <a:lstStyle/>
          <a:p>
            <a:pPr algn="ctr">
              <a:tabLst>
                <a:tab pos="1733550" algn="l"/>
              </a:tabLst>
            </a:pPr>
            <a:r>
              <a:rPr lang="ru-RU" sz="1600" b="1" i="1" dirty="0" smtClean="0">
                <a:solidFill>
                  <a:srgbClr val="660066"/>
                </a:solidFill>
              </a:rPr>
              <a:t>ПОДГОТОВЛЕН НА ОСНОВАНИИ РЕШЕНИЯ</a:t>
            </a:r>
            <a:endParaRPr lang="ru-RU" sz="1600" dirty="0" smtClean="0">
              <a:solidFill>
                <a:srgbClr val="660066"/>
              </a:solidFill>
            </a:endParaRPr>
          </a:p>
          <a:p>
            <a:pPr algn="ctr">
              <a:tabLst>
                <a:tab pos="1733550" algn="l"/>
              </a:tabLst>
            </a:pPr>
            <a:r>
              <a:rPr lang="ru-RU" sz="1600" b="1" i="1" dirty="0" smtClean="0">
                <a:solidFill>
                  <a:srgbClr val="660066"/>
                </a:solidFill>
              </a:rPr>
              <a:t>СОБРАНИЯ ДЕПУТАТОВ  БИРОФЕЛЬДСКОГО СЕЛЬСКОГО ПОСЕЛЕНИЯ БИРОБИДЖАНСКОГО МУНИЦИПАЛЬНОГО РАЙОНА ЕВРЕЙСКОЙ АВТОНОМНОЙ ОБЛАСТИ «О БЮДЖЕТЕ БИРОФЕЛЬДСКОГО СЕЛЬСКОГО ПОСЕЛЕНИЯ БИРОБИДЖАНСКОГО МУНИЦИПАЛЬНОГО РАЙОНА ЕВРЕЙСКОЙ АВТОНОМНОЙ ОБЛАСТИ НА </a:t>
            </a:r>
            <a:r>
              <a:rPr lang="ru-RU" sz="1600" b="1" i="1" dirty="0" smtClean="0">
                <a:solidFill>
                  <a:srgbClr val="660066"/>
                </a:solidFill>
              </a:rPr>
              <a:t>2025ГОД </a:t>
            </a:r>
            <a:r>
              <a:rPr lang="ru-RU" sz="1600" b="1" i="1" dirty="0" smtClean="0">
                <a:solidFill>
                  <a:srgbClr val="660066"/>
                </a:solidFill>
              </a:rPr>
              <a:t>И ПЛАНОВЫЙ ПЕРИОД </a:t>
            </a:r>
            <a:r>
              <a:rPr lang="ru-RU" sz="1600" b="1" i="1" dirty="0" smtClean="0">
                <a:solidFill>
                  <a:srgbClr val="660066"/>
                </a:solidFill>
              </a:rPr>
              <a:t>2026 </a:t>
            </a:r>
            <a:r>
              <a:rPr lang="ru-RU" sz="1600" b="1" i="1" dirty="0" smtClean="0">
                <a:solidFill>
                  <a:srgbClr val="660066"/>
                </a:solidFill>
              </a:rPr>
              <a:t>и </a:t>
            </a:r>
            <a:r>
              <a:rPr lang="ru-RU" sz="1600" b="1" i="1" dirty="0" smtClean="0">
                <a:solidFill>
                  <a:srgbClr val="660066"/>
                </a:solidFill>
              </a:rPr>
              <a:t>2027 </a:t>
            </a:r>
            <a:r>
              <a:rPr lang="ru-RU" sz="1600" b="1" i="1" dirty="0" smtClean="0">
                <a:solidFill>
                  <a:srgbClr val="660066"/>
                </a:solidFill>
              </a:rPr>
              <a:t>ГОДОВ»</a:t>
            </a:r>
            <a:endParaRPr lang="ru-RU" sz="1600" dirty="0">
              <a:solidFill>
                <a:srgbClr val="660066"/>
              </a:solidFill>
            </a:endParaRPr>
          </a:p>
        </p:txBody>
      </p:sp>
      <p:pic>
        <p:nvPicPr>
          <p:cNvPr id="46082" name="Picture 2" descr="https://duma.tyumen-city.ru/files/informer/img/2019/11/5df338d06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717032"/>
            <a:ext cx="4001058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73955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/>
                </a:solidFill>
              </a:rPr>
              <a:t>Что такое бюджет 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idx="1"/>
          </p:nvPr>
        </p:nvSpPr>
        <p:spPr>
          <a:xfrm>
            <a:off x="214313" y="1428750"/>
            <a:ext cx="3000375" cy="1571625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1800" b="1" u="sng" dirty="0" smtClean="0">
                <a:solidFill>
                  <a:schemeClr val="tx1"/>
                </a:solidFill>
              </a:rPr>
              <a:t>ДОХОДЫ</a:t>
            </a:r>
            <a:endParaRPr lang="ru-RU" sz="1800" b="1" dirty="0" smtClean="0">
              <a:solidFill>
                <a:schemeClr val="tx1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100" dirty="0" smtClean="0">
                <a:solidFill>
                  <a:srgbClr val="FF0000"/>
                </a:solidFill>
              </a:rPr>
              <a:t>это поступающие в бюджет денежные средства (налоговые и неналоговые доходы, доходы от продажи и аренды муниципального имущества, дотации, субсидии, субвенции, прочие безвозмездные поступления)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b="1" dirty="0" smtClean="0"/>
          </a:p>
        </p:txBody>
      </p:sp>
      <p:sp>
        <p:nvSpPr>
          <p:cNvPr id="7" name="Содержимое 12"/>
          <p:cNvSpPr txBox="1">
            <a:spLocks/>
          </p:cNvSpPr>
          <p:nvPr/>
        </p:nvSpPr>
        <p:spPr>
          <a:xfrm>
            <a:off x="5857875" y="1500188"/>
            <a:ext cx="3000375" cy="1571625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defRPr/>
            </a:pPr>
            <a:r>
              <a:rPr lang="ru-RU" sz="3200" b="1" u="sng" dirty="0">
                <a:solidFill>
                  <a:schemeClr val="tx1"/>
                </a:solidFill>
              </a:rPr>
              <a:t>РАСХОДЫ</a:t>
            </a:r>
            <a:endParaRPr lang="ru-RU" sz="3200" dirty="0">
              <a:solidFill>
                <a:schemeClr val="tx1"/>
              </a:solidFill>
            </a:endParaRPr>
          </a:p>
          <a:p>
            <a:pPr marL="274320" indent="-274320" algn="ctr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defRPr/>
            </a:pPr>
            <a:r>
              <a:rPr lang="ru-RU" sz="3200" dirty="0">
                <a:solidFill>
                  <a:schemeClr val="accent1"/>
                </a:solidFill>
              </a:rPr>
              <a:t>это выплачиваемые из бюджета денежные средства </a:t>
            </a:r>
            <a:r>
              <a:rPr lang="ru-RU" sz="3200" dirty="0" smtClean="0">
                <a:solidFill>
                  <a:schemeClr val="accent1"/>
                </a:solidFill>
              </a:rPr>
              <a:t>(расходы на общегосударственные вопросы, мобилизационную и вневойсковую подготовку, мероприятия  пожарной безопасности, поддержку жилищного хозяйства, благоустройство территории, содержание муниципального учреждения культуры, физкультурно-спортивные </a:t>
            </a:r>
            <a:r>
              <a:rPr lang="ru-RU" sz="3200" dirty="0" err="1" smtClean="0">
                <a:solidFill>
                  <a:schemeClr val="accent1"/>
                </a:solidFill>
              </a:rPr>
              <a:t>мероприятия,социальную</a:t>
            </a:r>
            <a:r>
              <a:rPr lang="ru-RU" sz="3200" dirty="0" smtClean="0">
                <a:solidFill>
                  <a:schemeClr val="accent1"/>
                </a:solidFill>
              </a:rPr>
              <a:t> политику и др.)</a:t>
            </a:r>
            <a:endParaRPr lang="ru-RU" sz="3200" dirty="0">
              <a:solidFill>
                <a:schemeClr val="accent1"/>
              </a:solidFill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70000"/>
              <a:buFont typeface="Wingdings 2"/>
              <a:buChar char=""/>
              <a:defRPr/>
            </a:pP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899592" y="3140968"/>
            <a:ext cx="7286625" cy="10772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1600" i="1" u="sng" dirty="0">
                <a:solidFill>
                  <a:srgbClr val="C00000"/>
                </a:solidFill>
              </a:rPr>
              <a:t>БЮДЖЕТ</a:t>
            </a:r>
            <a:r>
              <a:rPr lang="ru-RU" sz="1600" i="1" dirty="0">
                <a:solidFill>
                  <a:srgbClr val="C00000"/>
                </a:solidFill>
              </a:rPr>
              <a:t> </a:t>
            </a:r>
            <a:r>
              <a:rPr lang="ru-RU" sz="1600" i="1" dirty="0" smtClean="0">
                <a:solidFill>
                  <a:srgbClr val="C00000"/>
                </a:solidFill>
              </a:rPr>
              <a:t>–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Бюджет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(от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старо-нормандского </a:t>
            </a:r>
            <a:r>
              <a:rPr lang="ru-RU" sz="1600" i="1" dirty="0" err="1" smtClean="0">
                <a:solidFill>
                  <a:srgbClr val="C00000"/>
                </a:solidFill>
                <a:latin typeface="Times New Roman"/>
              </a:rPr>
              <a:t>bougette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- мешок с деньгами)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– форма образования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и расходования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денежных средств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, предназначенных для</a:t>
            </a:r>
          </a:p>
          <a:p>
            <a:pPr algn="ctr"/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финансового обеспечения задач </a:t>
            </a:r>
            <a:r>
              <a:rPr lang="ru-RU" sz="1600" i="1" dirty="0" smtClean="0">
                <a:solidFill>
                  <a:srgbClr val="C00000"/>
                </a:solidFill>
                <a:latin typeface="Times New Roman"/>
              </a:rPr>
              <a:t>и функций </a:t>
            </a:r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государства и местного</a:t>
            </a:r>
          </a:p>
          <a:p>
            <a:pPr algn="ctr"/>
            <a:r>
              <a:rPr lang="ru-RU" sz="1600" i="1" dirty="0">
                <a:solidFill>
                  <a:srgbClr val="C00000"/>
                </a:solidFill>
                <a:latin typeface="Times New Roman"/>
              </a:rPr>
              <a:t>самоуправления.</a:t>
            </a:r>
            <a:endParaRPr lang="ru-RU" sz="1600" i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50" y="4357688"/>
            <a:ext cx="2500313" cy="1077912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Превышение доходов над расходами образует положительный остаток бюджета </a:t>
            </a:r>
            <a:r>
              <a:rPr lang="ru-RU" sz="1600" b="1" u="sng" dirty="0"/>
              <a:t>ПРОФИЦИТ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0192" y="4293096"/>
            <a:ext cx="2605980" cy="1077218"/>
          </a:xfrm>
          <a:prstGeom prst="rect">
            <a:avLst/>
          </a:prstGeom>
          <a:gradFill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Если расходная часть превышает доходную, то бюджет формируется с </a:t>
            </a:r>
            <a:r>
              <a:rPr lang="ru-RU" sz="1600" b="1" u="sng" dirty="0"/>
              <a:t>ДЕФИЦИТОМ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5857875"/>
            <a:ext cx="8286750" cy="9239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FF3300"/>
                </a:solidFill>
              </a:rPr>
              <a:t>Сбалансированность бюджета по доходам и расходам – основополагающее требование, предъявляемое  к органам, составляющим и утверждающим бюджет </a:t>
            </a:r>
          </a:p>
        </p:txBody>
      </p:sp>
      <p:pic>
        <p:nvPicPr>
          <p:cNvPr id="45058" name="Picture 2" descr="https://cloud.prezentacii.org/19/02/122941/images/screen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484784"/>
            <a:ext cx="2296575" cy="1656184"/>
          </a:xfrm>
          <a:prstGeom prst="rect">
            <a:avLst/>
          </a:prstGeom>
          <a:noFill/>
        </p:spPr>
      </p:pic>
      <p:pic>
        <p:nvPicPr>
          <p:cNvPr id="45060" name="Picture 4" descr="https://im0-tub-ru.yandex.net/i?id=d5843b3a2e3b15882007c3d6800ebe24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293096"/>
            <a:ext cx="2880320" cy="1508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502"/>
            <a:ext cx="8640960" cy="2493398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lvl="0" eaLnBrk="1" hangingPunct="1">
              <a:defRPr/>
            </a:pP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/>
            </a:r>
            <a:b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В состав муниципального образования «Бирофельдское сельское поселение» Биробиджанского</a:t>
            </a:r>
            <a:r>
              <a:rPr lang="ru-RU" sz="2000" cap="none" baseline="0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муниципального района Еврейской автономной области </a:t>
            </a: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входят 5 населенных пунктов:</a:t>
            </a:r>
            <a:b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20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с. Бирофельд- административный</a:t>
            </a:r>
            <a:r>
              <a:rPr lang="ru-RU" sz="2000" cap="none" baseline="0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 центр, с. Алексеевка, с. Опытное поле, с. Красивое, с. </a:t>
            </a:r>
            <a:r>
              <a:rPr lang="ru-RU" sz="2000" cap="none" baseline="0" dirty="0" err="1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>Димитрово</a:t>
            </a:r>
            <a:r>
              <a:rPr lang="ru-RU" sz="18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  <a:t/>
            </a:r>
            <a:br>
              <a:rPr lang="ru-RU" sz="1800" cap="none" dirty="0" smtClean="0">
                <a:solidFill>
                  <a:prstClr val="black"/>
                </a:solidFill>
                <a:effectLst/>
                <a:latin typeface="Tahoma" pitchFamily="34" charset="0"/>
                <a:ea typeface="+mn-ea"/>
                <a:cs typeface="Arial" pitchFamily="34" charset="0"/>
              </a:rPr>
            </a:br>
            <a:r>
              <a:rPr lang="ru-RU" sz="1600" b="1" cap="none" dirty="0" smtClean="0">
                <a:solidFill>
                  <a:srgbClr val="000000"/>
                </a:solidFill>
                <a:effectLst/>
                <a:latin typeface="Arial Narrow" pitchFamily="34" charset="0"/>
                <a:ea typeface="+mn-ea"/>
                <a:cs typeface="+mn-cs"/>
              </a:rPr>
              <a:t/>
            </a:r>
            <a:br>
              <a:rPr lang="ru-RU" sz="1600" b="1" cap="none" dirty="0" smtClean="0">
                <a:solidFill>
                  <a:srgbClr val="000000"/>
                </a:solidFill>
                <a:effectLst/>
                <a:latin typeface="Arial Narrow" pitchFamily="34" charset="0"/>
                <a:ea typeface="+mn-ea"/>
                <a:cs typeface="+mn-cs"/>
              </a:rPr>
            </a:br>
            <a:endParaRPr lang="ru-RU" sz="1600" dirty="0"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08920"/>
            <a:ext cx="8352928" cy="1077218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                                                                                                                                                                                        Численность жителей муниципального образования «Бирофельдское сельское поселение» Биробиджанского муниципального района Еврейской автономной области, постоянно проживающих на территории –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999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человек   (по состоянию на </a:t>
            </a:r>
            <a:r>
              <a:rPr lang="ru-RU" sz="1600" b="1" dirty="0" smtClean="0">
                <a:solidFill>
                  <a:srgbClr val="000000"/>
                </a:solidFill>
                <a:latin typeface="Arial Narrow" pitchFamily="34" charset="0"/>
              </a:rPr>
              <a:t>01.01.2024)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65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Какие бывают бюджеты ?</a:t>
            </a:r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 rot="2184110">
            <a:off x="1836738" y="4445000"/>
            <a:ext cx="484187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86" name="Picture 2" descr="https://cloud.prezentacii.org/19/03/132758/images/screen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7841878" cy="5395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304800" y="-315416"/>
            <a:ext cx="8686800" cy="72008"/>
          </a:xfrm>
        </p:spPr>
        <p:txBody>
          <a:bodyPr>
            <a:noAutofit/>
          </a:bodyPr>
          <a:lstStyle/>
          <a:p>
            <a:pPr algn="ctr"/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Местный бюджет </a:t>
            </a:r>
            <a:r>
              <a:rPr lang="ru-RU" sz="2400" dirty="0">
                <a:solidFill>
                  <a:srgbClr val="FF0000"/>
                </a:solidFill>
              </a:rPr>
              <a:t>- это форма образования и расходования </a:t>
            </a:r>
            <a:r>
              <a:rPr lang="ru-RU" sz="2400" dirty="0" smtClean="0">
                <a:solidFill>
                  <a:srgbClr val="FF0000"/>
                </a:solidFill>
              </a:rPr>
              <a:t>денежных средств, предназначенных </a:t>
            </a:r>
            <a:r>
              <a:rPr lang="ru-RU" sz="2400" dirty="0">
                <a:solidFill>
                  <a:srgbClr val="FF0000"/>
                </a:solidFill>
              </a:rPr>
              <a:t>для финансового обеспечения задач и </a:t>
            </a:r>
            <a:r>
              <a:rPr lang="ru-RU" sz="2400" dirty="0" smtClean="0">
                <a:solidFill>
                  <a:srgbClr val="FF0000"/>
                </a:solidFill>
              </a:rPr>
              <a:t>функций местного самоуправления </a:t>
            </a:r>
          </a:p>
          <a:p>
            <a:pPr marL="0" indent="0" algn="ctr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Бюджетная политика </a:t>
            </a:r>
            <a:r>
              <a:rPr lang="ru-RU" sz="2400" dirty="0">
                <a:solidFill>
                  <a:srgbClr val="FF0000"/>
                </a:solidFill>
              </a:rPr>
              <a:t>- деятельность органов местного самоуправления и иных участников бюджетного процесса по составлению и рассмотрению проекта бюджета, утверждению и исполнению бюджета, контролю за его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0733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-99392"/>
            <a:ext cx="8686800" cy="139479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Основные направления бюджетной политики муниципального образования «Бирофельдское сельское поселение» Биробиджанского муниципального района</a:t>
            </a:r>
            <a:r>
              <a:rPr lang="ru-RU" sz="20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 Еврейской автономной области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на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2025-2027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годы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4811365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txBody>
          <a:bodyPr/>
          <a:lstStyle/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необходимость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осуществления бюджетных расходов с учетом возможностей доходной базы бюджета;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планирование бюджетных ассигнований исходя из необходимости безусловного исполнения действующих расходных обязательств, в первую очередь социально ориентированных;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ограничение роста расходов бюджета поселения и минимизация кредиторской задолженности бюджета поселения;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формирование муниципальных программ поселения, исходя из четко определенных долгосрочных целей социально-экономического развития поселения и индикаторов их достижения с одновременным обеспечением охвата муниципальными программами поселения максимально возможного числа направлений социально-экономического развития поселения и, соответственно, большей части бюджетных ассигнований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повышение эффективности бюджетных расходов, реализуемых в рамках муниципальных программ поселения, на основе оценки достигнутых результатов;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содействие формированию местного бюджета в программном формате;</a:t>
            </a:r>
          </a:p>
          <a:p>
            <a:pPr lvl="0"/>
            <a:endParaRPr lang="ru-RU" sz="2000" dirty="0"/>
          </a:p>
          <a:p>
            <a:pPr lvl="0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969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63488"/>
            <a:ext cx="8542784" cy="7200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614792" cy="6120680"/>
          </a:xfr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lvl="0"/>
            <a:endParaRPr lang="ru-RU" sz="1800" dirty="0" smtClean="0"/>
          </a:p>
          <a:p>
            <a:pPr lvl="0"/>
            <a:endParaRPr lang="ru-RU" sz="1800" dirty="0"/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повышение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эффективности бюджетных расходов в целом, в том числе</a:t>
            </a:r>
          </a:p>
          <a:p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за счет оптимизации закупок для обеспечения муниципальных нужд, бюджетной сети муниципальных учреждений поселения, численности муниципальных служащих и работников бюджетной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сферы;</a:t>
            </a:r>
            <a:endParaRPr lang="ru-RU" sz="1800" dirty="0">
              <a:solidFill>
                <a:schemeClr val="bg2">
                  <a:lumMod val="50000"/>
                </a:schemeClr>
              </a:solidFill>
            </a:endParaRPr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повышение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ответственности главных распорядителей бюджетных средств за эффективность бюджетных расходов, повышение доступности и качества, предоставляемых населению муниципальных услуг;</a:t>
            </a:r>
          </a:p>
          <a:p>
            <a:pPr lvl="0"/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</a:rPr>
              <a:t>проведение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структурных реформ в социальной сфере (изменений, направленных на повышение эффективности отраслей социальной сферы);</a:t>
            </a:r>
          </a:p>
          <a:p>
            <a:pPr lvl="0"/>
            <a:r>
              <a:rPr lang="ru-RU" sz="1800" dirty="0">
                <a:solidFill>
                  <a:schemeClr val="bg2">
                    <a:lumMod val="50000"/>
                  </a:schemeClr>
                </a:solidFill>
              </a:rPr>
              <a:t>расширение практики использования механизмов государственно­-частного партнерства, в том числе в социальной сфере.</a:t>
            </a:r>
          </a:p>
        </p:txBody>
      </p:sp>
    </p:spTree>
    <p:extLst>
      <p:ext uri="{BB962C8B-B14F-4D97-AF65-F5344CB8AC3E}">
        <p14:creationId xmlns:p14="http://schemas.microsoft.com/office/powerpoint/2010/main" xmlns="" val="22084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79512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000" dirty="0" smtClean="0"/>
              <a:t>Прогноз основных характеристик бюджета муниципального образования «Бирофельдское сельское поселение» Биробиджанского муниципального района Еврейской автономной области на </a:t>
            </a:r>
            <a:r>
              <a:rPr lang="ru-RU" sz="2000" dirty="0" smtClean="0"/>
              <a:t>2025-2027 </a:t>
            </a:r>
            <a:r>
              <a:rPr lang="ru-RU" sz="2000" dirty="0" smtClean="0"/>
              <a:t>годы</a:t>
            </a:r>
          </a:p>
          <a:p>
            <a:endParaRPr lang="ru-RU" sz="20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251520" y="2276872"/>
          <a:ext cx="8596312" cy="37208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560"/>
                <a:gridCol w="1489596"/>
                <a:gridCol w="2149078"/>
                <a:gridCol w="2149078"/>
              </a:tblGrid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7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solidFill>
                            <a:srgbClr val="000000"/>
                          </a:solidFill>
                          <a:latin typeface="Arial CYR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бюджета - всего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20221400,00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17446500,00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18458300,00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56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75893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НАЛОГОВЫЕ И НЕНАЛОГОВЫЕ ДОХОДЫ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2967138,00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3198423,00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3396315,00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83929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НАЛОГИ НА ПРИБЫЛЬ, ДОХОДЫ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2279000,00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2470000,00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2647000,00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4038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НАЛОГИ НА ИМУЩЕСТВО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444000,00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484000,00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501000,00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68369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НАЛОГИ</a:t>
                      </a:r>
                      <a:r>
                        <a:rPr lang="ru-RU" sz="10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 СОВОКУПНЫЙ ДОХОД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0280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ДОХОДЫ ОТ ИСПОЛЬЗОВАНИЯ ИМУЩЕСТВА, НАХОДЯЩЕГОСЯ В ГОСУДАРСТВЕННОЙ И МУНИЦИПАЛЬНОЙ СОБСТВЕННОСТИ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200138,00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200423,00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200315,00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68713">
                <a:tc>
                  <a:txBody>
                    <a:bodyPr/>
                    <a:lstStyle/>
                    <a:p>
                      <a:pPr marL="291465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8690">
                <a:tc>
                  <a:txBody>
                    <a:bodyPr/>
                    <a:lstStyle/>
                    <a:p>
                      <a:pPr marL="28956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ДОХОДЫ ОТ ОКАЗАНИЯ ПЛАТНЫХ УСЛУГ И КОМПЕНСАЦИИ ЗАТРАТ ГОСУДАРСТВА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88690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БЕЗВОЗМЕЗДНЫЕ ПОСТУПЛЕНИЯ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17254262,00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14248077,00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15061985,00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19496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sz="half" idx="1"/>
          </p:nvPr>
        </p:nvGraphicFramePr>
        <p:xfrm>
          <a:off x="323528" y="404664"/>
          <a:ext cx="8519096" cy="629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774"/>
                <a:gridCol w="2129774"/>
                <a:gridCol w="2129774"/>
                <a:gridCol w="2129774"/>
              </a:tblGrid>
              <a:tr h="46584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бюджета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бюджета на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(в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тыс.руб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65846">
                <a:tc>
                  <a:txBody>
                    <a:bodyPr/>
                    <a:lstStyle/>
                    <a:p>
                      <a:pPr indent="255270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Расходы – всего: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20221400,00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17014500,00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17544000,00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65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295910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ОБЩЕГОСУДАРСТВЕННЫЕ ВОПРОСЫ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6736012,00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5628242,00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6011078,00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ОБОРОНА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147200,00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161200,00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167000,00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65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НАЦИОНАЛЬНАЯ ЭКОНОМИКА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7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ЖИЛИЩНО-КОММУНАЛЬНОЕ ХОЗЯЙСТВО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424800,00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335600,00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335600,00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КУЛЬТУРА, КИНЕМАТОГРАФИЯ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12219131,00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10330958,00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10478822,00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174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СОЦИАЛЬНАЯ ПОЛИТИКА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144000,00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144000,00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144000,00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 И СПОРТ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 ОБЩЕГО ХАРАКТЕРА БЮДЖЕТАМ СУБЪЕКТОВ РФ И МО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35757,00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465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ДЕФИЦИТ (-)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23254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720080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</a:b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Основные направления налоговой политики поселения на </a:t>
            </a: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2025-2027 </a:t>
            </a:r>
            <a:r>
              <a:rPr lang="ru-RU" sz="2000" b="1" i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>годы</a:t>
            </a:r>
            <a:r>
              <a:rPr lang="ru-RU" sz="2000" b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  <a:t/>
            </a:r>
            <a:br>
              <a:rPr lang="ru-RU" sz="2000" b="1" cap="none" dirty="0" smtClean="0">
                <a:solidFill>
                  <a:srgbClr val="464646"/>
                </a:solidFill>
                <a:effectLst/>
                <a:latin typeface="Franklin Gothic Book"/>
                <a:ea typeface="+mn-ea"/>
                <a:cs typeface="+mn-cs"/>
              </a:rPr>
            </a:b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688632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/>
          <a:lstStyle/>
          <a:p>
            <a:r>
              <a:rPr lang="ru-RU" sz="1100" dirty="0" smtClean="0"/>
              <a:t> </a:t>
            </a:r>
            <a:r>
              <a:rPr lang="en-US" sz="1100" dirty="0" smtClean="0"/>
              <a:t>I</a:t>
            </a:r>
            <a:r>
              <a:rPr lang="ru-RU" sz="1100" dirty="0" smtClean="0"/>
              <a:t>. Основные задачи налоговой политики</a:t>
            </a:r>
          </a:p>
          <a:p>
            <a:r>
              <a:rPr lang="ru-RU" sz="1100" i="1" dirty="0" smtClean="0"/>
              <a:t> </a:t>
            </a:r>
            <a:r>
              <a:rPr lang="ru-RU" sz="1100" dirty="0" smtClean="0"/>
              <a:t>Основными задачами налоговой политики являются:</a:t>
            </a:r>
          </a:p>
          <a:p>
            <a:r>
              <a:rPr lang="ru-RU" sz="1100" dirty="0" smtClean="0"/>
              <a:t>- укрепление доходной базы бюджета поселения;</a:t>
            </a:r>
          </a:p>
          <a:p>
            <a:r>
              <a:rPr lang="ru-RU" sz="1100" dirty="0" smtClean="0"/>
              <a:t>- сокращение задолженности по налоговым и неналоговым платежам в бюджеты всех уровней .</a:t>
            </a:r>
          </a:p>
          <a:p>
            <a:r>
              <a:rPr lang="ru-RU" sz="1100" dirty="0" smtClean="0"/>
              <a:t> </a:t>
            </a:r>
            <a:r>
              <a:rPr lang="en-US" sz="1100" dirty="0" smtClean="0"/>
              <a:t>II</a:t>
            </a:r>
            <a:r>
              <a:rPr lang="ru-RU" sz="1100" dirty="0" smtClean="0"/>
              <a:t>. Основные направления налоговой политики района на </a:t>
            </a:r>
            <a:r>
              <a:rPr lang="ru-RU" sz="1100" dirty="0" smtClean="0"/>
              <a:t>2025-2027 </a:t>
            </a:r>
            <a:r>
              <a:rPr lang="ru-RU" sz="1100" dirty="0" smtClean="0"/>
              <a:t>годы</a:t>
            </a:r>
          </a:p>
          <a:p>
            <a:r>
              <a:rPr lang="ru-RU" sz="1100" dirty="0" smtClean="0"/>
              <a:t> Приоритетной задачей налоговой политики поселения на </a:t>
            </a:r>
            <a:r>
              <a:rPr lang="ru-RU" sz="1100" dirty="0" smtClean="0"/>
              <a:t>2025-2027 </a:t>
            </a:r>
            <a:r>
              <a:rPr lang="ru-RU" sz="1100" dirty="0" smtClean="0"/>
              <a:t>годы будет продолжение работы по укреплению и развитию доходной базы бюджета поселения за счет наращивания стабильных доходных источников ее пополнения.</a:t>
            </a:r>
          </a:p>
          <a:p>
            <a:r>
              <a:rPr lang="ru-RU" sz="1100" dirty="0" smtClean="0"/>
              <a:t>Продолжится работа по сокращению задолженности по налоговым платежам в бюджеты всех уровней.</a:t>
            </a:r>
          </a:p>
          <a:p>
            <a:r>
              <a:rPr lang="ru-RU" sz="1100" dirty="0" smtClean="0"/>
              <a:t>В 2017 году оценены первые итоги перехода к исчислению налога на имущество физических лиц исходя из кадастровой стоимости.</a:t>
            </a:r>
          </a:p>
          <a:p>
            <a:r>
              <a:rPr lang="ru-RU" sz="1100" dirty="0" smtClean="0"/>
              <a:t>Новый порядок исчисления налога на имущество физических лиц позволил:</a:t>
            </a:r>
          </a:p>
          <a:p>
            <a:r>
              <a:rPr lang="ru-RU" sz="1100" dirty="0" smtClean="0"/>
              <a:t>- расширить налоговую базу по имущественным налогам;</a:t>
            </a:r>
          </a:p>
          <a:p>
            <a:r>
              <a:rPr lang="ru-RU" sz="1100" dirty="0" smtClean="0"/>
              <a:t>- создать для субъектов предпринимательской деятельности района равные условия конкуренции; </a:t>
            </a:r>
          </a:p>
          <a:p>
            <a:r>
              <a:rPr lang="ru-RU" sz="1100" dirty="0" smtClean="0"/>
              <a:t>- восстановить социальную справедливость для граждан-собственников жилья за счет вовлечения в налоговый оборот ранее не учтенных объектов налогообложения и снижения налоговой нагрузки для большинства налогоплательщиков.</a:t>
            </a:r>
          </a:p>
          <a:p>
            <a:r>
              <a:rPr lang="ru-RU" sz="1100" dirty="0" smtClean="0"/>
              <a:t>Резервом увеличения доходного потенциала бюджета поселения, является расширение налогооблагаемой базы по имущественным налогам и повышение эффективности управления земельными ресурсами. </a:t>
            </a:r>
          </a:p>
          <a:p>
            <a:r>
              <a:rPr lang="ru-RU" sz="1100" dirty="0" smtClean="0"/>
              <a:t>Проведена оценка эффективности применения налоговых льгот.</a:t>
            </a:r>
          </a:p>
          <a:p>
            <a:r>
              <a:rPr lang="ru-RU" sz="1100" dirty="0" smtClean="0"/>
              <a:t>Резервом укрепления доходной базы бюджета поселения является повышение доходного потенциала неналоговых платежей, в том числе за счет пересмотра ставок арендной платы за муниципальное имущество и земельные участки, повышения эффективности работы по сокращению дебиторской задолженности по неналоговым платежам.</a:t>
            </a:r>
          </a:p>
          <a:p>
            <a:pPr>
              <a:buNone/>
            </a:pPr>
            <a:r>
              <a:rPr lang="ru-RU" sz="1000" dirty="0" smtClean="0"/>
              <a:t> </a:t>
            </a:r>
            <a:endParaRPr lang="ru-RU" sz="1000" b="1" dirty="0" smtClean="0"/>
          </a:p>
          <a:p>
            <a:pPr lvl="0"/>
            <a:endParaRPr lang="ru-RU" sz="10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94210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117876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u="sng" dirty="0" smtClean="0">
                <a:solidFill>
                  <a:srgbClr val="92D050"/>
                </a:solidFill>
              </a:rPr>
              <a:t>Бюджетный процесс – ежегодное формирование и исполнение бюджета</a:t>
            </a:r>
            <a:endParaRPr lang="ru-RU" sz="2000" b="1" i="1" u="sng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Утверждение бюджета очередного года и планового периода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Исполнение бюджета в текущем году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Формирование отчета об исполнении бюджета предыдущего года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Утверждение отчета об исполнении бюджета предыдущего года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Составление проекта бюджета очередного года и планового периода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charset="0"/>
              <a:buChar char="•"/>
              <a:defRPr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Рассмотрение проекта бюджета очередного года и планового периода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432048"/>
          </a:xfrm>
        </p:spPr>
        <p:txBody>
          <a:bodyPr>
            <a:normAutofit/>
          </a:bodyPr>
          <a:lstStyle/>
          <a:p>
            <a:pPr algn="ctr"/>
            <a:r>
              <a:rPr lang="ru-RU" sz="2000" i="1" dirty="0" smtClean="0">
                <a:solidFill>
                  <a:srgbClr val="FF0000"/>
                </a:solidFill>
              </a:rPr>
              <a:t>Муниципальные программы</a:t>
            </a:r>
            <a:endParaRPr lang="ru-RU" sz="2000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85714944"/>
              </p:ext>
            </p:extLst>
          </p:nvPr>
        </p:nvGraphicFramePr>
        <p:xfrm>
          <a:off x="323528" y="1124744"/>
          <a:ext cx="8686800" cy="5797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9288"/>
                <a:gridCol w="1152128"/>
                <a:gridCol w="1152128"/>
                <a:gridCol w="1323256"/>
              </a:tblGrid>
              <a:tr h="389746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2027</a:t>
                      </a:r>
                      <a:endParaRPr lang="ru-RU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1. "Противодействие экстремизму и профилактика терроризма в муниципальном образовании «Бирофельдское сельское поселение Биробиджанского муниципального района Еврейской автономной области на 2023-2027 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2. «Профилактика преступлений и иных</a:t>
                      </a:r>
                      <a:r>
                        <a:rPr lang="ru-RU" sz="1200" baseline="0" dirty="0" smtClean="0"/>
                        <a:t> правонарушений на территории Бирофельдского </a:t>
                      </a:r>
                      <a:r>
                        <a:rPr lang="ru-RU" sz="1200" dirty="0" smtClean="0"/>
                        <a:t>сельского поселения на 2023-2027 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3. «Пожарная безопасность на территории МО «Бирофельдское сельское поселение на 2023-2027 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400,0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4. "Развитие субъектов малого и среднего предпринимательства в муниципальном образовании «Бирофельдское сельское поселение»  Биробиджанского муниципального района Еврейской автономной области на 2023-2027 годы"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</a:tr>
              <a:tr h="50734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5. "</a:t>
                      </a:r>
                      <a:r>
                        <a:rPr lang="ru-RU" sz="1200" b="0" dirty="0" smtClean="0">
                          <a:effectLst/>
                        </a:rPr>
                        <a:t>Благоустройство территории МО «Бирофельдское сельское поселение» на 2023-2027 годы»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315,0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230,8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230,8</a:t>
                      </a:r>
                      <a:endParaRPr lang="ru-RU" sz="1200" dirty="0"/>
                    </a:p>
                  </a:txBody>
                  <a:tcPr/>
                </a:tc>
              </a:tr>
              <a:tr h="3897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6. «Культура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="0" dirty="0" smtClean="0">
                          <a:effectLst/>
                        </a:rPr>
                        <a:t>МО «Бирофельдское сельское поселение» на 2023-2027 годы»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12219,1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10331,0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10478,8</a:t>
                      </a:r>
                      <a:endParaRPr lang="ru-RU" sz="1200" dirty="0"/>
                    </a:p>
                  </a:txBody>
                  <a:tcPr/>
                </a:tc>
              </a:tr>
              <a:tr h="67271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7</a:t>
                      </a:r>
                      <a:r>
                        <a:rPr lang="ru-RU" sz="1200" b="1" dirty="0" smtClean="0">
                          <a:effectLst/>
                        </a:rPr>
                        <a:t>. </a:t>
                      </a: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«Развитие физической культуры,</a:t>
                      </a:r>
                      <a:r>
                        <a:rPr kumimoji="0" lang="ru-RU" sz="12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школьного и массового спорта на территории МО «Бирофельдское сельское поселение» на 2023-2027 годы</a:t>
                      </a:r>
                      <a:r>
                        <a:rPr kumimoji="0"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</a:t>
                      </a:r>
                      <a:endParaRPr lang="ru-RU" sz="12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3,0</a:t>
                      </a:r>
                      <a:endParaRPr lang="ru-RU" sz="1200" dirty="0"/>
                    </a:p>
                  </a:txBody>
                  <a:tcPr/>
                </a:tc>
              </a:tr>
              <a:tr h="3897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Непрограммное направление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7173,3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6039,7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6428,4</a:t>
                      </a:r>
                      <a:endParaRPr lang="ru-RU" sz="1200" dirty="0"/>
                    </a:p>
                  </a:txBody>
                  <a:tcPr/>
                </a:tc>
              </a:tr>
              <a:tr h="3897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Итого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20221,4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17014,5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17544,0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2323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27584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1"/>
                </a:solidFill>
              </a:rPr>
              <a:t>Контактная информация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обратная связь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ru-RU" sz="2600" b="1" dirty="0" smtClean="0">
              <a:solidFill>
                <a:schemeClr val="tx1"/>
              </a:solidFill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Наш адрес: 679520, Еврейская автономная область, Биробиджанский район, с. Бирофельд, ул. Центральная, д. 45 </a:t>
            </a:r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Телефон: 8(42622) 78297, 78429</a:t>
            </a:r>
          </a:p>
          <a:p>
            <a:pPr algn="ctr" eaLnBrk="1" hangingPunct="1">
              <a:buFont typeface="Wingdings 2" pitchFamily="18" charset="2"/>
              <a:buNone/>
            </a:pPr>
            <a:endParaRPr lang="ru-RU" sz="2600" b="1" dirty="0" smtClean="0">
              <a:solidFill>
                <a:schemeClr val="tx1"/>
              </a:solidFill>
            </a:endParaRPr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Адрес электронной почты: </a:t>
            </a:r>
            <a:r>
              <a:rPr lang="en-US" sz="2800" u="sng" dirty="0" smtClean="0">
                <a:hlinkClick r:id="rId2"/>
              </a:rPr>
              <a:t>adbirofeld@post.eao.ru</a:t>
            </a:r>
            <a:r>
              <a:rPr lang="en-US" sz="2800" u="sng" dirty="0" smtClean="0"/>
              <a:t> </a:t>
            </a:r>
          </a:p>
          <a:p>
            <a:pPr algn="ctr" eaLnBrk="1" hangingPunct="1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Сайт администрации: </a:t>
            </a:r>
            <a:r>
              <a:rPr lang="en-US" sz="2600" b="1" dirty="0" smtClean="0">
                <a:solidFill>
                  <a:schemeClr val="tx1"/>
                </a:solidFill>
              </a:rPr>
              <a:t>http:</a:t>
            </a:r>
            <a:r>
              <a:rPr lang="ru-RU" sz="2600" b="1" dirty="0" smtClean="0">
                <a:solidFill>
                  <a:schemeClr val="tx1"/>
                </a:solidFill>
              </a:rPr>
              <a:t>// </a:t>
            </a:r>
            <a:r>
              <a:rPr lang="en-US" sz="2600" b="1" dirty="0" smtClean="0">
                <a:solidFill>
                  <a:schemeClr val="tx1"/>
                </a:solidFill>
              </a:rPr>
              <a:t>birofeld</a:t>
            </a:r>
            <a:r>
              <a:rPr lang="ru-RU" sz="2600" b="1" dirty="0" smtClean="0">
                <a:solidFill>
                  <a:schemeClr val="tx1"/>
                </a:solidFill>
              </a:rPr>
              <a:t>.</a:t>
            </a:r>
            <a:r>
              <a:rPr lang="en-US" sz="2600" b="1" dirty="0" err="1" smtClean="0">
                <a:solidFill>
                  <a:schemeClr val="tx1"/>
                </a:solidFill>
              </a:rPr>
              <a:t>ru</a:t>
            </a:r>
            <a:r>
              <a:rPr lang="en-US" sz="2600" b="1" dirty="0" smtClean="0">
                <a:solidFill>
                  <a:schemeClr val="tx1"/>
                </a:solidFill>
              </a:rPr>
              <a:t>/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247196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3587</TotalTime>
  <Words>993</Words>
  <Application>Microsoft Office PowerPoint</Application>
  <PresentationFormat>Экран (4:3)</PresentationFormat>
  <Paragraphs>207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Бюджет для граждан </vt:lpstr>
      <vt:lpstr>Что такое бюджет ?</vt:lpstr>
      <vt:lpstr> В состав муниципального образования «Бирофельдское сельское поселение» Биробиджанского муниципального района Еврейской автономной области входят 5 населенных пунктов:  с. Бирофельд- административный центр, с. Алексеевка, с. Опытное поле, с. Красивое, с. Димитрово  </vt:lpstr>
      <vt:lpstr>Какие бывают бюджеты ?</vt:lpstr>
      <vt:lpstr>Слайд 5</vt:lpstr>
      <vt:lpstr>Основные направления бюджетной политики муниципального образования «Бирофельдское сельское поселение» Биробиджанского муниципального района Еврейской автономной области на 2025-2027 годы</vt:lpstr>
      <vt:lpstr>Слайд 7</vt:lpstr>
      <vt:lpstr>   Прогноз основных характеристик бюджета муниципального образования «Бирофельдское сельское поселение» Биробиджанского муниципального района Еврейской автономной области на 2025-2027 годы </vt:lpstr>
      <vt:lpstr>Слайд 9</vt:lpstr>
      <vt:lpstr> Основные направления налоговой политики поселения на 2025-2027 годы </vt:lpstr>
      <vt:lpstr>Бюджетный процесс – ежегодное формирование и исполнение бюджета</vt:lpstr>
      <vt:lpstr>Муниципальные программы</vt:lpstr>
      <vt:lpstr>Контактная информация  и обратная связь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Анастасия</dc:creator>
  <cp:lastModifiedBy>BirBuh</cp:lastModifiedBy>
  <cp:revision>272</cp:revision>
  <cp:lastPrinted>2018-02-19T08:09:05Z</cp:lastPrinted>
  <dcterms:created xsi:type="dcterms:W3CDTF">2015-12-04T12:27:38Z</dcterms:created>
  <dcterms:modified xsi:type="dcterms:W3CDTF">2025-01-15T05:06:51Z</dcterms:modified>
</cp:coreProperties>
</file>